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21945600" cy="2468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00E1"/>
    <a:srgbClr val="D67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60"/>
  </p:normalViewPr>
  <p:slideViewPr>
    <p:cSldViewPr snapToGrid="0">
      <p:cViewPr>
        <p:scale>
          <a:sx n="33" d="100"/>
          <a:sy n="33" d="100"/>
        </p:scale>
        <p:origin x="1136" y="-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ornell%20Study\AF_complex_prediction_assessment\show_structures\MSA_dept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ornell%20Study\AF_complex_prediction_assessment\show_structures\MSA_dept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eli\Documents\MSA_dept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ornell%20Study\AF_complex_prediction_assessment\show_structures\MSA_dept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ornell%20Study\AF_complex_prediction_assessment\show_structures\MSA_dept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MSA depth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E2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13-47B0-B65D-C3FB8906E8D7}"/>
              </c:ext>
            </c:extLst>
          </c:dPt>
          <c:dPt>
            <c:idx val="1"/>
            <c:invertIfNegative val="0"/>
            <c:bubble3D val="0"/>
            <c:spPr>
              <a:solidFill>
                <a:srgbClr val="2CD92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13-47B0-B65D-C3FB8906E8D7}"/>
              </c:ext>
            </c:extLst>
          </c:dPt>
          <c:cat>
            <c:strRef>
              <c:f>Sheet1!$W$2:$Y$2</c:f>
              <c:strCache>
                <c:ptCount val="3"/>
                <c:pt idx="0">
                  <c:v>DERL1</c:v>
                </c:pt>
                <c:pt idx="1">
                  <c:v>US11</c:v>
                </c:pt>
                <c:pt idx="2">
                  <c:v>Joint</c:v>
                </c:pt>
              </c:strCache>
            </c:strRef>
          </c:cat>
          <c:val>
            <c:numRef>
              <c:f>Sheet1!$W$3:$Y$3</c:f>
              <c:numCache>
                <c:formatCode>General</c:formatCode>
                <c:ptCount val="3"/>
                <c:pt idx="0">
                  <c:v>2047</c:v>
                </c:pt>
                <c:pt idx="1">
                  <c:v>29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13-47B0-B65D-C3FB8906E8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27"/>
        <c:axId val="1236948896"/>
        <c:axId val="1236943424"/>
      </c:barChart>
      <c:catAx>
        <c:axId val="123694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3424"/>
        <c:crosses val="autoZero"/>
        <c:auto val="1"/>
        <c:lblAlgn val="ctr"/>
        <c:lblOffset val="100"/>
        <c:noMultiLvlLbl val="0"/>
      </c:catAx>
      <c:valAx>
        <c:axId val="1236943424"/>
        <c:scaling>
          <c:orientation val="minMax"/>
          <c:max val="2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MSA</a:t>
                </a:r>
                <a:r>
                  <a:rPr lang="en-US" sz="2000" baseline="0"/>
                  <a:t> depth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0"/>
              <c:y val="2.296616777563319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889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MSA depth</c:v>
                </c:pt>
              </c:strCache>
            </c:strRef>
          </c:tx>
          <c:spPr>
            <a:solidFill>
              <a:srgbClr val="2CD92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E2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F4-452B-9C80-FF5FDAF0BA90}"/>
              </c:ext>
            </c:extLst>
          </c:dPt>
          <c:cat>
            <c:strRef>
              <c:f>Sheet1!$AA$2:$AC$2</c:f>
              <c:strCache>
                <c:ptCount val="3"/>
                <c:pt idx="0">
                  <c:v>B2L11</c:v>
                </c:pt>
                <c:pt idx="1">
                  <c:v>EAR</c:v>
                </c:pt>
                <c:pt idx="2">
                  <c:v>Joint</c:v>
                </c:pt>
              </c:strCache>
            </c:strRef>
          </c:cat>
          <c:val>
            <c:numRef>
              <c:f>Sheet1!$AA$3:$AC$3</c:f>
              <c:numCache>
                <c:formatCode>General</c:formatCode>
                <c:ptCount val="3"/>
                <c:pt idx="0">
                  <c:v>623</c:v>
                </c:pt>
                <c:pt idx="1">
                  <c:v>12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F4-452B-9C80-FF5FDAF0B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27"/>
        <c:axId val="1236948896"/>
        <c:axId val="1236943424"/>
      </c:barChart>
      <c:catAx>
        <c:axId val="123694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3424"/>
        <c:crosses val="autoZero"/>
        <c:auto val="1"/>
        <c:lblAlgn val="ctr"/>
        <c:lblOffset val="100"/>
        <c:noMultiLvlLbl val="0"/>
      </c:catAx>
      <c:valAx>
        <c:axId val="1236943424"/>
        <c:scaling>
          <c:orientation val="minMax"/>
          <c:max val="2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MSA</a:t>
                </a:r>
                <a:r>
                  <a:rPr lang="en-US" sz="2000" baseline="0"/>
                  <a:t> depth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1.7581110522613047E-2"/>
              <c:y val="9.1642541938137447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889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746383067250082"/>
          <c:y val="9.6571643020157985E-2"/>
          <c:w val="0.45950174212588712"/>
          <c:h val="0.368020478464415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MSA depth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E2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CE-45C6-94BD-7B14C418C9F3}"/>
              </c:ext>
            </c:extLst>
          </c:dPt>
          <c:dPt>
            <c:idx val="1"/>
            <c:invertIfNegative val="0"/>
            <c:bubble3D val="0"/>
            <c:spPr>
              <a:solidFill>
                <a:srgbClr val="2CD92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CE-45C6-94BD-7B14C418C9F3}"/>
              </c:ext>
            </c:extLst>
          </c:dPt>
          <c:cat>
            <c:strRef>
              <c:f>Sheet1!$K$2:$M$2</c:f>
              <c:strCache>
                <c:ptCount val="3"/>
                <c:pt idx="0">
                  <c:v>RAE1L</c:v>
                </c:pt>
                <c:pt idx="1">
                  <c:v>NS6</c:v>
                </c:pt>
                <c:pt idx="2">
                  <c:v>Joint</c:v>
                </c:pt>
              </c:strCache>
            </c:strRef>
          </c:cat>
          <c:val>
            <c:numRef>
              <c:f>Sheet1!$K$3:$M$3</c:f>
              <c:numCache>
                <c:formatCode>General</c:formatCode>
                <c:ptCount val="3"/>
                <c:pt idx="0">
                  <c:v>2047</c:v>
                </c:pt>
                <c:pt idx="1">
                  <c:v>609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CE-45C6-94BD-7B14C418C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27"/>
        <c:axId val="1236948896"/>
        <c:axId val="1236943424"/>
      </c:barChart>
      <c:catAx>
        <c:axId val="123694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3424"/>
        <c:crosses val="autoZero"/>
        <c:auto val="1"/>
        <c:lblAlgn val="ctr"/>
        <c:lblOffset val="100"/>
        <c:noMultiLvlLbl val="0"/>
      </c:catAx>
      <c:valAx>
        <c:axId val="1236943424"/>
        <c:scaling>
          <c:orientation val="minMax"/>
          <c:max val="2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MSA</a:t>
                </a:r>
                <a:r>
                  <a:rPr lang="en-US" sz="2000" baseline="0"/>
                  <a:t> depth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1.4419714360975788E-2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889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286547888102159"/>
          <c:y val="8.1049461132899625E-2"/>
          <c:w val="0.47910921441006787"/>
          <c:h val="0.37620805128690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MSA depth</c:v>
                </c:pt>
              </c:strCache>
            </c:strRef>
          </c:tx>
          <c:spPr>
            <a:solidFill>
              <a:srgbClr val="2CD92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E2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B3-4DC7-9557-1C6218CC88C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B3-4DC7-9557-1C6218CC88C6}"/>
              </c:ext>
            </c:extLst>
          </c:dPt>
          <c:cat>
            <c:strRef>
              <c:f>Sheet1!$B$2:$D$2</c:f>
              <c:strCache>
                <c:ptCount val="3"/>
                <c:pt idx="0">
                  <c:v>PEBB</c:v>
                </c:pt>
                <c:pt idx="1">
                  <c:v>VIF</c:v>
                </c:pt>
                <c:pt idx="2">
                  <c:v>Joint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2047</c:v>
                </c:pt>
                <c:pt idx="1">
                  <c:v>99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B3-4DC7-9557-1C6218CC88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27"/>
        <c:axId val="1236948896"/>
        <c:axId val="1236943424"/>
      </c:barChart>
      <c:catAx>
        <c:axId val="123694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3424"/>
        <c:crosses val="autoZero"/>
        <c:auto val="1"/>
        <c:lblAlgn val="ctr"/>
        <c:lblOffset val="100"/>
        <c:noMultiLvlLbl val="0"/>
      </c:catAx>
      <c:valAx>
        <c:axId val="1236943424"/>
        <c:scaling>
          <c:orientation val="minMax"/>
          <c:max val="2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MSA</a:t>
                </a:r>
                <a:r>
                  <a:rPr lang="en-US" sz="2000" baseline="0" dirty="0"/>
                  <a:t> depth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"/>
              <c:y val="1.2938359542753091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889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877790637244573"/>
          <c:y val="7.3817532599828664E-2"/>
          <c:w val="0.46336025530333663"/>
          <c:h val="0.398985328542942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MSA depth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E2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14-4D89-BFD8-DF129072FBCA}"/>
              </c:ext>
            </c:extLst>
          </c:dPt>
          <c:dPt>
            <c:idx val="1"/>
            <c:invertIfNegative val="0"/>
            <c:bubble3D val="0"/>
            <c:spPr>
              <a:solidFill>
                <a:srgbClr val="2CD92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14-4D89-BFD8-DF129072FBCA}"/>
              </c:ext>
            </c:extLst>
          </c:dPt>
          <c:cat>
            <c:strRef>
              <c:f>Sheet1!$S$2:$U$2</c:f>
              <c:strCache>
                <c:ptCount val="3"/>
                <c:pt idx="0">
                  <c:v>B2L11</c:v>
                </c:pt>
                <c:pt idx="1">
                  <c:v>16L</c:v>
                </c:pt>
                <c:pt idx="2">
                  <c:v>Joint</c:v>
                </c:pt>
              </c:strCache>
            </c:strRef>
          </c:cat>
          <c:val>
            <c:numRef>
              <c:f>Sheet1!$S$3:$U$3</c:f>
              <c:numCache>
                <c:formatCode>General</c:formatCode>
                <c:ptCount val="3"/>
                <c:pt idx="0">
                  <c:v>669</c:v>
                </c:pt>
                <c:pt idx="1">
                  <c:v>22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14-4D89-BFD8-DF129072F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27"/>
        <c:axId val="1236948896"/>
        <c:axId val="1236943424"/>
      </c:barChart>
      <c:catAx>
        <c:axId val="123694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3424"/>
        <c:crosses val="autoZero"/>
        <c:auto val="1"/>
        <c:lblAlgn val="ctr"/>
        <c:lblOffset val="100"/>
        <c:noMultiLvlLbl val="0"/>
      </c:catAx>
      <c:valAx>
        <c:axId val="1236943424"/>
        <c:scaling>
          <c:orientation val="minMax"/>
          <c:max val="2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MSA</a:t>
                </a:r>
                <a:r>
                  <a:rPr lang="en-US" sz="2000" baseline="0"/>
                  <a:t> depth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0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889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MSA depth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E2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C7-4752-8274-6EAE3A4E1158}"/>
              </c:ext>
            </c:extLst>
          </c:dPt>
          <c:dPt>
            <c:idx val="1"/>
            <c:invertIfNegative val="0"/>
            <c:bubble3D val="0"/>
            <c:spPr>
              <a:solidFill>
                <a:srgbClr val="2CD92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C7-4752-8274-6EAE3A4E1158}"/>
              </c:ext>
            </c:extLst>
          </c:dPt>
          <c:cat>
            <c:strRef>
              <c:f>Sheet1!$O$2:$Q$2</c:f>
              <c:strCache>
                <c:ptCount val="3"/>
                <c:pt idx="0">
                  <c:v>EFNB2</c:v>
                </c:pt>
                <c:pt idx="1">
                  <c:v>G</c:v>
                </c:pt>
                <c:pt idx="2">
                  <c:v>Joint</c:v>
                </c:pt>
              </c:strCache>
            </c:strRef>
          </c:cat>
          <c:val>
            <c:numRef>
              <c:f>Sheet1!$O$3:$Q$3</c:f>
              <c:numCache>
                <c:formatCode>General</c:formatCode>
                <c:ptCount val="3"/>
                <c:pt idx="0">
                  <c:v>2047</c:v>
                </c:pt>
                <c:pt idx="1">
                  <c:v>219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C7-4752-8274-6EAE3A4E1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27"/>
        <c:axId val="1236948896"/>
        <c:axId val="1236943424"/>
      </c:barChart>
      <c:catAx>
        <c:axId val="123694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3424"/>
        <c:crosses val="autoZero"/>
        <c:auto val="1"/>
        <c:lblAlgn val="ctr"/>
        <c:lblOffset val="100"/>
        <c:noMultiLvlLbl val="0"/>
      </c:catAx>
      <c:valAx>
        <c:axId val="1236943424"/>
        <c:scaling>
          <c:orientation val="minMax"/>
          <c:max val="2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MSA</a:t>
                </a:r>
                <a:r>
                  <a:rPr lang="en-US" sz="2000" baseline="0" dirty="0"/>
                  <a:t> depth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1.0438670754461093E-2"/>
              <c:y val="3.236958858018362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94889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4040507"/>
            <a:ext cx="18653760" cy="859536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2967337"/>
            <a:ext cx="16459200" cy="5960743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4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314450"/>
            <a:ext cx="4732020" cy="209226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314450"/>
            <a:ext cx="13921740" cy="209226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2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6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6155062"/>
            <a:ext cx="18928080" cy="10269853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6522072"/>
            <a:ext cx="18928080" cy="5400673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6572250"/>
            <a:ext cx="9326880" cy="1566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6572250"/>
            <a:ext cx="9326880" cy="1566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4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314455"/>
            <a:ext cx="18928080" cy="4772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6052187"/>
            <a:ext cx="9284016" cy="2966083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9018270"/>
            <a:ext cx="9284016" cy="13264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6052187"/>
            <a:ext cx="9329738" cy="2966083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9018270"/>
            <a:ext cx="9329738" cy="13264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1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645920"/>
            <a:ext cx="7078027" cy="576072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3554735"/>
            <a:ext cx="11109960" cy="1754505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7406640"/>
            <a:ext cx="7078027" cy="13721717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0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645920"/>
            <a:ext cx="7078027" cy="576072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3554735"/>
            <a:ext cx="11109960" cy="1754505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7406640"/>
            <a:ext cx="7078027" cy="13721717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314455"/>
            <a:ext cx="18928080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6572250"/>
            <a:ext cx="18928080" cy="1566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22882865"/>
            <a:ext cx="493776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4FAD20-5A11-4E16-8C3C-84EA293F8E66}" type="datetimeFigureOut">
              <a:rPr lang="en-US" smtClean="0"/>
              <a:t>03/23/25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22882865"/>
            <a:ext cx="740664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22882865"/>
            <a:ext cx="493776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5F96B-3778-4199-AC25-16140FDC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6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hart" Target="../charts/chart2.xml"/><Relationship Id="rId18" Type="http://schemas.openxmlformats.org/officeDocument/2006/relationships/image" Target="../media/image14.png"/><Relationship Id="rId3" Type="http://schemas.openxmlformats.org/officeDocument/2006/relationships/chart" Target="../charts/chart1.xml"/><Relationship Id="rId21" Type="http://schemas.openxmlformats.org/officeDocument/2006/relationships/image" Target="../media/image16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openxmlformats.org/officeDocument/2006/relationships/chart" Target="../charts/chart6.xml"/><Relationship Id="rId2" Type="http://schemas.openxmlformats.org/officeDocument/2006/relationships/image" Target="../media/image1.png"/><Relationship Id="rId16" Type="http://schemas.openxmlformats.org/officeDocument/2006/relationships/chart" Target="../charts/chart3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8.png"/><Relationship Id="rId5" Type="http://schemas.openxmlformats.org/officeDocument/2006/relationships/image" Target="../media/image3.svg"/><Relationship Id="rId15" Type="http://schemas.openxmlformats.org/officeDocument/2006/relationships/image" Target="../media/image12.png"/><Relationship Id="rId23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chart" Target="../charts/chart4.xm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4C1F108-3055-554A-9D8F-EAAAF6C2A746}"/>
              </a:ext>
            </a:extLst>
          </p:cNvPr>
          <p:cNvGrpSpPr/>
          <p:nvPr/>
        </p:nvGrpSpPr>
        <p:grpSpPr>
          <a:xfrm>
            <a:off x="13125768" y="19808023"/>
            <a:ext cx="6992008" cy="3010048"/>
            <a:chOff x="0" y="1093617"/>
            <a:chExt cx="6992008" cy="3010048"/>
          </a:xfrm>
        </p:grpSpPr>
        <p:pic>
          <p:nvPicPr>
            <p:cNvPr id="25" name="Picture 24" descr="A close-up of a blue and green spiral&#10;&#10;Description automatically generated">
              <a:extLst>
                <a:ext uri="{FF2B5EF4-FFF2-40B4-BE49-F238E27FC236}">
                  <a16:creationId xmlns:a16="http://schemas.microsoft.com/office/drawing/2014/main" id="{541B25D8-22D2-1D00-4497-AD2CF3C1F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40" r="6897"/>
            <a:stretch/>
          </p:blipFill>
          <p:spPr>
            <a:xfrm>
              <a:off x="0" y="1093617"/>
              <a:ext cx="4445876" cy="30100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06B07A-0AAE-84DB-A9F8-E4F9FF9E08BB}"/>
                </a:ext>
              </a:extLst>
            </p:cNvPr>
            <p:cNvSpPr txBox="1"/>
            <p:nvPr/>
          </p:nvSpPr>
          <p:spPr>
            <a:xfrm>
              <a:off x="4593579" y="1388442"/>
              <a:ext cx="23906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AFM Score:0.</a:t>
              </a:r>
              <a:r>
                <a:rPr lang="en-US" altLang="zh-CN" sz="2400" dirty="0"/>
                <a:t>58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67E57C-A13B-3604-ABCC-9AD42085EE40}"/>
                </a:ext>
              </a:extLst>
            </p:cNvPr>
            <p:cNvSpPr txBox="1"/>
            <p:nvPr/>
          </p:nvSpPr>
          <p:spPr>
            <a:xfrm>
              <a:off x="2256858" y="3546086"/>
              <a:ext cx="21890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US11_HCMVM</a:t>
              </a:r>
              <a:endParaRPr lang="en-US" sz="2400" dirty="0">
                <a:solidFill>
                  <a:srgbClr val="29D22A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E752CA-F3E5-B82E-DDB5-A3BC4D6B8373}"/>
                </a:ext>
              </a:extLst>
            </p:cNvPr>
            <p:cNvSpPr txBox="1"/>
            <p:nvPr/>
          </p:nvSpPr>
          <p:spPr>
            <a:xfrm>
              <a:off x="147703" y="1388442"/>
              <a:ext cx="25583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DERL1_HUMAN</a:t>
              </a:r>
              <a:endParaRPr lang="en-US" sz="2400" dirty="0">
                <a:solidFill>
                  <a:srgbClr val="00E1E0"/>
                </a:solidFill>
              </a:endParaRPr>
            </a:p>
          </p:txBody>
        </p:sp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69E743BB-504B-B624-DDF1-619BFF6FA79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69430696"/>
                </p:ext>
              </p:extLst>
            </p:nvPr>
          </p:nvGraphicFramePr>
          <p:xfrm>
            <a:off x="4445876" y="1764567"/>
            <a:ext cx="2546132" cy="22431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8421DB-B7B8-A8D2-A9E4-C8ACDD920C09}"/>
                </a:ext>
              </a:extLst>
            </p:cNvPr>
            <p:cNvSpPr txBox="1"/>
            <p:nvPr/>
          </p:nvSpPr>
          <p:spPr>
            <a:xfrm>
              <a:off x="2452664" y="2285995"/>
              <a:ext cx="748862" cy="369332"/>
            </a:xfrm>
            <a:prstGeom prst="rect">
              <a:avLst/>
            </a:prstGeom>
            <a:solidFill>
              <a:srgbClr val="FFFFFF">
                <a:alpha val="67843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Q192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52B2952-30BB-B8F2-78A8-BE96AD471BA5}"/>
              </a:ext>
            </a:extLst>
          </p:cNvPr>
          <p:cNvSpPr txBox="1"/>
          <p:nvPr/>
        </p:nvSpPr>
        <p:spPr>
          <a:xfrm>
            <a:off x="544749" y="13050459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B4B291-ECD7-1214-5682-2D3B612808EF}"/>
              </a:ext>
            </a:extLst>
          </p:cNvPr>
          <p:cNvSpPr txBox="1"/>
          <p:nvPr/>
        </p:nvSpPr>
        <p:spPr>
          <a:xfrm>
            <a:off x="12503070" y="1408030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59FE9-D826-C3A9-6EA3-EB99C290EA9A}"/>
              </a:ext>
            </a:extLst>
          </p:cNvPr>
          <p:cNvSpPr txBox="1"/>
          <p:nvPr/>
        </p:nvSpPr>
        <p:spPr>
          <a:xfrm>
            <a:off x="12503070" y="18923492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29BA47-10D4-3703-8DE4-A3C460E719CC}"/>
              </a:ext>
            </a:extLst>
          </p:cNvPr>
          <p:cNvGrpSpPr/>
          <p:nvPr/>
        </p:nvGrpSpPr>
        <p:grpSpPr>
          <a:xfrm>
            <a:off x="544749" y="13623672"/>
            <a:ext cx="10583515" cy="11065128"/>
            <a:chOff x="931108" y="-2308087"/>
            <a:chExt cx="10583515" cy="11065128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BF06E43D-417D-DD9C-A7C0-EE8AE26B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6494" y="-1837416"/>
              <a:ext cx="4572000" cy="3918857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8941263F-961F-3A44-3A67-433ACB08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62642" y="-1862815"/>
              <a:ext cx="4572000" cy="3918857"/>
            </a:xfrm>
            <a:prstGeom prst="rect">
              <a:avLst/>
            </a:prstGeom>
          </p:spPr>
        </p:pic>
        <p:pic>
          <p:nvPicPr>
            <p:cNvPr id="48" name="Picture 47" descr="A green and purple spirals&#10;&#10;Description automatically generated with medium confidence">
              <a:extLst>
                <a:ext uri="{FF2B5EF4-FFF2-40B4-BE49-F238E27FC236}">
                  <a16:creationId xmlns:a16="http://schemas.microsoft.com/office/drawing/2014/main" id="{820A3854-0B92-296A-7F66-41FEB38F3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4567" y="6181806"/>
              <a:ext cx="4080056" cy="257523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80DD7D2-399D-1D17-EAA0-229667F37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3" t="9801" r="16773" b="2124"/>
            <a:stretch/>
          </p:blipFill>
          <p:spPr>
            <a:xfrm>
              <a:off x="6721022" y="2172335"/>
              <a:ext cx="4273807" cy="4050611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19CC0AA-E971-23ED-3122-CCC4AE586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08" y="5864946"/>
              <a:ext cx="4565740" cy="2881788"/>
            </a:xfrm>
            <a:prstGeom prst="rect">
              <a:avLst/>
            </a:prstGeom>
          </p:spPr>
        </p:pic>
        <p:pic>
          <p:nvPicPr>
            <p:cNvPr id="51" name="Picture 50" descr="A green orange and green spirals&#10;&#10;Description automatically generated with medium confidence">
              <a:extLst>
                <a:ext uri="{FF2B5EF4-FFF2-40B4-BE49-F238E27FC236}">
                  <a16:creationId xmlns:a16="http://schemas.microsoft.com/office/drawing/2014/main" id="{2E8918EA-11A4-34D5-CDAE-9DF18D42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81" t="7456" r="8716" b="2386"/>
            <a:stretch/>
          </p:blipFill>
          <p:spPr>
            <a:xfrm>
              <a:off x="1444957" y="2151902"/>
              <a:ext cx="4302385" cy="4059937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8D4870-C92F-B303-4BF6-2C725C16BF57}"/>
                </a:ext>
              </a:extLst>
            </p:cNvPr>
            <p:cNvSpPr txBox="1"/>
            <p:nvPr/>
          </p:nvSpPr>
          <p:spPr>
            <a:xfrm>
              <a:off x="3729603" y="3564809"/>
              <a:ext cx="509755" cy="276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P154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B967130-9286-0258-23C1-8A8A38787BA1}"/>
                </a:ext>
              </a:extLst>
            </p:cNvPr>
            <p:cNvSpPr txBox="1"/>
            <p:nvPr/>
          </p:nvSpPr>
          <p:spPr>
            <a:xfrm>
              <a:off x="4083690" y="5365531"/>
              <a:ext cx="487313" cy="276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T120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DCB15CA-2B20-C131-5E4F-B0243ED18144}"/>
                </a:ext>
              </a:extLst>
            </p:cNvPr>
            <p:cNvSpPr txBox="1"/>
            <p:nvPr/>
          </p:nvSpPr>
          <p:spPr>
            <a:xfrm>
              <a:off x="3916981" y="4603341"/>
              <a:ext cx="512961" cy="276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V118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B20197A-01E5-42F8-71DE-48FFF2B4A586}"/>
                </a:ext>
              </a:extLst>
            </p:cNvPr>
            <p:cNvSpPr txBox="1"/>
            <p:nvPr/>
          </p:nvSpPr>
          <p:spPr>
            <a:xfrm>
              <a:off x="1162642" y="-2308087"/>
              <a:ext cx="4572000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i="0" dirty="0">
                  <a:solidFill>
                    <a:schemeClr val="accent6"/>
                  </a:solidFill>
                  <a:effectLst/>
                  <a:latin typeface="Source Sans Pro" panose="020B0503030403020204" pitchFamily="34" charset="0"/>
                </a:rPr>
                <a:t>ICP0 (</a:t>
              </a:r>
              <a:r>
                <a:rPr lang="en-US" sz="2400" b="1" dirty="0">
                  <a:solidFill>
                    <a:schemeClr val="accent6"/>
                  </a:solidFill>
                  <a:latin typeface="Source Sans Pro" panose="020B0503030403020204" pitchFamily="34" charset="0"/>
                </a:rPr>
                <a:t>HSV1</a:t>
              </a:r>
              <a:r>
                <a:rPr lang="en-US" sz="2400" b="1" i="0" dirty="0">
                  <a:solidFill>
                    <a:schemeClr val="accent6"/>
                  </a:solidFill>
                  <a:effectLst/>
                  <a:latin typeface="Source Sans Pro" panose="020B0503030403020204" pitchFamily="34" charset="0"/>
                </a:rPr>
                <a:t>) </a:t>
              </a:r>
              <a:r>
                <a:rPr lang="en-US" sz="2400" b="1" i="0" dirty="0">
                  <a:effectLst/>
                  <a:latin typeface="Source Sans Pro" panose="020B0503030403020204" pitchFamily="34" charset="0"/>
                </a:rPr>
                <a:t>–</a:t>
              </a:r>
              <a:r>
                <a:rPr lang="en-US" sz="2400" b="1" i="0" dirty="0">
                  <a:solidFill>
                    <a:schemeClr val="accent6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sz="2400" b="1" i="0" dirty="0">
                  <a:solidFill>
                    <a:srgbClr val="D67616"/>
                  </a:solidFill>
                  <a:effectLst/>
                  <a:latin typeface="Source Sans Pro" panose="020B0503030403020204" pitchFamily="34" charset="0"/>
                </a:rPr>
                <a:t>UB2D1 (HUMAN)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EFBA73D-2605-8FF5-87DF-2E6DE1529F0E}"/>
                </a:ext>
              </a:extLst>
            </p:cNvPr>
            <p:cNvSpPr txBox="1"/>
            <p:nvPr/>
          </p:nvSpPr>
          <p:spPr>
            <a:xfrm>
              <a:off x="9020116" y="3568243"/>
              <a:ext cx="509755" cy="276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P154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7AE7B9-EB34-2BA2-85E2-1568D62CAC8F}"/>
                </a:ext>
              </a:extLst>
            </p:cNvPr>
            <p:cNvSpPr txBox="1"/>
            <p:nvPr/>
          </p:nvSpPr>
          <p:spPr>
            <a:xfrm>
              <a:off x="9605567" y="5381288"/>
              <a:ext cx="487313" cy="276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T120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8CC724-9EC8-C5C4-EAD6-98AF4417C396}"/>
                </a:ext>
              </a:extLst>
            </p:cNvPr>
            <p:cNvSpPr txBox="1"/>
            <p:nvPr/>
          </p:nvSpPr>
          <p:spPr>
            <a:xfrm>
              <a:off x="9438858" y="4619098"/>
              <a:ext cx="512961" cy="27699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V118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C32726-F8FC-3D58-1A17-A617985E22E5}"/>
                </a:ext>
              </a:extLst>
            </p:cNvPr>
            <p:cNvSpPr/>
            <p:nvPr/>
          </p:nvSpPr>
          <p:spPr>
            <a:xfrm>
              <a:off x="2523950" y="7062671"/>
              <a:ext cx="1166280" cy="11256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56382E7-A095-A2AC-6060-9D4AC24A47B9}"/>
                </a:ext>
              </a:extLst>
            </p:cNvPr>
            <p:cNvSpPr/>
            <p:nvPr/>
          </p:nvSpPr>
          <p:spPr>
            <a:xfrm>
              <a:off x="8611894" y="7175816"/>
              <a:ext cx="1233625" cy="11807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FF09651-CAF2-5CBC-B15C-82D2DF50774A}"/>
                </a:ext>
              </a:extLst>
            </p:cNvPr>
            <p:cNvSpPr/>
            <p:nvPr/>
          </p:nvSpPr>
          <p:spPr>
            <a:xfrm>
              <a:off x="1439687" y="6222948"/>
              <a:ext cx="4295775" cy="833438"/>
            </a:xfrm>
            <a:custGeom>
              <a:avLst/>
              <a:gdLst>
                <a:gd name="connsiteX0" fmla="*/ 0 w 4548187"/>
                <a:gd name="connsiteY0" fmla="*/ 833438 h 833438"/>
                <a:gd name="connsiteX1" fmla="*/ 1000125 w 4548187"/>
                <a:gd name="connsiteY1" fmla="*/ 833438 h 833438"/>
                <a:gd name="connsiteX2" fmla="*/ 4548187 w 4548187"/>
                <a:gd name="connsiteY2" fmla="*/ 0 h 833438"/>
                <a:gd name="connsiteX3" fmla="*/ 223837 w 4548187"/>
                <a:gd name="connsiteY3" fmla="*/ 0 h 833438"/>
                <a:gd name="connsiteX4" fmla="*/ 0 w 4548187"/>
                <a:gd name="connsiteY4" fmla="*/ 833438 h 833438"/>
                <a:gd name="connsiteX0" fmla="*/ 0 w 4716462"/>
                <a:gd name="connsiteY0" fmla="*/ 833438 h 833438"/>
                <a:gd name="connsiteX1" fmla="*/ 1168400 w 4716462"/>
                <a:gd name="connsiteY1" fmla="*/ 833438 h 833438"/>
                <a:gd name="connsiteX2" fmla="*/ 4716462 w 4716462"/>
                <a:gd name="connsiteY2" fmla="*/ 0 h 833438"/>
                <a:gd name="connsiteX3" fmla="*/ 392112 w 4716462"/>
                <a:gd name="connsiteY3" fmla="*/ 0 h 833438"/>
                <a:gd name="connsiteX4" fmla="*/ 0 w 4716462"/>
                <a:gd name="connsiteY4" fmla="*/ 833438 h 833438"/>
                <a:gd name="connsiteX0" fmla="*/ 3417888 w 8134350"/>
                <a:gd name="connsiteY0" fmla="*/ 833438 h 833438"/>
                <a:gd name="connsiteX1" fmla="*/ 4586288 w 8134350"/>
                <a:gd name="connsiteY1" fmla="*/ 833438 h 833438"/>
                <a:gd name="connsiteX2" fmla="*/ 8134350 w 8134350"/>
                <a:gd name="connsiteY2" fmla="*/ 0 h 833438"/>
                <a:gd name="connsiteX3" fmla="*/ 0 w 8134350"/>
                <a:gd name="connsiteY3" fmla="*/ 0 h 833438"/>
                <a:gd name="connsiteX4" fmla="*/ 3417888 w 8134350"/>
                <a:gd name="connsiteY4" fmla="*/ 833438 h 833438"/>
                <a:gd name="connsiteX0" fmla="*/ 3417888 w 4586288"/>
                <a:gd name="connsiteY0" fmla="*/ 833438 h 833438"/>
                <a:gd name="connsiteX1" fmla="*/ 4586288 w 4586288"/>
                <a:gd name="connsiteY1" fmla="*/ 833438 h 833438"/>
                <a:gd name="connsiteX2" fmla="*/ 4352925 w 4586288"/>
                <a:gd name="connsiteY2" fmla="*/ 0 h 833438"/>
                <a:gd name="connsiteX3" fmla="*/ 0 w 4586288"/>
                <a:gd name="connsiteY3" fmla="*/ 0 h 833438"/>
                <a:gd name="connsiteX4" fmla="*/ 3417888 w 4586288"/>
                <a:gd name="connsiteY4" fmla="*/ 833438 h 833438"/>
                <a:gd name="connsiteX0" fmla="*/ 3417888 w 6629400"/>
                <a:gd name="connsiteY0" fmla="*/ 833438 h 833438"/>
                <a:gd name="connsiteX1" fmla="*/ 4586288 w 6629400"/>
                <a:gd name="connsiteY1" fmla="*/ 833438 h 833438"/>
                <a:gd name="connsiteX2" fmla="*/ 6629400 w 6629400"/>
                <a:gd name="connsiteY2" fmla="*/ 0 h 833438"/>
                <a:gd name="connsiteX3" fmla="*/ 0 w 6629400"/>
                <a:gd name="connsiteY3" fmla="*/ 0 h 833438"/>
                <a:gd name="connsiteX4" fmla="*/ 3417888 w 6629400"/>
                <a:gd name="connsiteY4" fmla="*/ 833438 h 833438"/>
                <a:gd name="connsiteX0" fmla="*/ 1084263 w 4295775"/>
                <a:gd name="connsiteY0" fmla="*/ 833438 h 833438"/>
                <a:gd name="connsiteX1" fmla="*/ 2252663 w 4295775"/>
                <a:gd name="connsiteY1" fmla="*/ 833438 h 833438"/>
                <a:gd name="connsiteX2" fmla="*/ 4295775 w 4295775"/>
                <a:gd name="connsiteY2" fmla="*/ 0 h 833438"/>
                <a:gd name="connsiteX3" fmla="*/ 0 w 4295775"/>
                <a:gd name="connsiteY3" fmla="*/ 0 h 833438"/>
                <a:gd name="connsiteX4" fmla="*/ 1084263 w 4295775"/>
                <a:gd name="connsiteY4" fmla="*/ 833438 h 83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5775" h="833438">
                  <a:moveTo>
                    <a:pt x="1084263" y="833438"/>
                  </a:moveTo>
                  <a:lnTo>
                    <a:pt x="2252663" y="833438"/>
                  </a:lnTo>
                  <a:lnTo>
                    <a:pt x="4295775" y="0"/>
                  </a:lnTo>
                  <a:lnTo>
                    <a:pt x="0" y="0"/>
                  </a:lnTo>
                  <a:lnTo>
                    <a:pt x="1084263" y="8334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8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8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  <a:alpha val="8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001B312-E7BA-7103-102A-3A3C899AA41C}"/>
                </a:ext>
              </a:extLst>
            </p:cNvPr>
            <p:cNvSpPr/>
            <p:nvPr/>
          </p:nvSpPr>
          <p:spPr>
            <a:xfrm>
              <a:off x="6721023" y="6222947"/>
              <a:ext cx="4230687" cy="947737"/>
            </a:xfrm>
            <a:custGeom>
              <a:avLst/>
              <a:gdLst>
                <a:gd name="connsiteX0" fmla="*/ 0 w 4548187"/>
                <a:gd name="connsiteY0" fmla="*/ 833438 h 833438"/>
                <a:gd name="connsiteX1" fmla="*/ 1000125 w 4548187"/>
                <a:gd name="connsiteY1" fmla="*/ 833438 h 833438"/>
                <a:gd name="connsiteX2" fmla="*/ 4548187 w 4548187"/>
                <a:gd name="connsiteY2" fmla="*/ 0 h 833438"/>
                <a:gd name="connsiteX3" fmla="*/ 223837 w 4548187"/>
                <a:gd name="connsiteY3" fmla="*/ 0 h 833438"/>
                <a:gd name="connsiteX4" fmla="*/ 0 w 4548187"/>
                <a:gd name="connsiteY4" fmla="*/ 833438 h 833438"/>
                <a:gd name="connsiteX0" fmla="*/ 0 w 4500562"/>
                <a:gd name="connsiteY0" fmla="*/ 833438 h 833438"/>
                <a:gd name="connsiteX1" fmla="*/ 1000125 w 4500562"/>
                <a:gd name="connsiteY1" fmla="*/ 833438 h 833438"/>
                <a:gd name="connsiteX2" fmla="*/ 4500562 w 4500562"/>
                <a:gd name="connsiteY2" fmla="*/ 9525 h 833438"/>
                <a:gd name="connsiteX3" fmla="*/ 223837 w 4500562"/>
                <a:gd name="connsiteY3" fmla="*/ 0 h 833438"/>
                <a:gd name="connsiteX4" fmla="*/ 0 w 4500562"/>
                <a:gd name="connsiteY4" fmla="*/ 833438 h 833438"/>
                <a:gd name="connsiteX0" fmla="*/ 0 w 4519612"/>
                <a:gd name="connsiteY0" fmla="*/ 833438 h 833438"/>
                <a:gd name="connsiteX1" fmla="*/ 1000125 w 4519612"/>
                <a:gd name="connsiteY1" fmla="*/ 833438 h 833438"/>
                <a:gd name="connsiteX2" fmla="*/ 4519612 w 4519612"/>
                <a:gd name="connsiteY2" fmla="*/ 14288 h 833438"/>
                <a:gd name="connsiteX3" fmla="*/ 223837 w 4519612"/>
                <a:gd name="connsiteY3" fmla="*/ 0 h 833438"/>
                <a:gd name="connsiteX4" fmla="*/ 0 w 4519612"/>
                <a:gd name="connsiteY4" fmla="*/ 833438 h 833438"/>
                <a:gd name="connsiteX0" fmla="*/ 0 w 4519612"/>
                <a:gd name="connsiteY0" fmla="*/ 833438 h 962025"/>
                <a:gd name="connsiteX1" fmla="*/ 1000125 w 4519612"/>
                <a:gd name="connsiteY1" fmla="*/ 962025 h 962025"/>
                <a:gd name="connsiteX2" fmla="*/ 4519612 w 4519612"/>
                <a:gd name="connsiteY2" fmla="*/ 14288 h 962025"/>
                <a:gd name="connsiteX3" fmla="*/ 223837 w 4519612"/>
                <a:gd name="connsiteY3" fmla="*/ 0 h 962025"/>
                <a:gd name="connsiteX4" fmla="*/ 0 w 4519612"/>
                <a:gd name="connsiteY4" fmla="*/ 833438 h 962025"/>
                <a:gd name="connsiteX0" fmla="*/ 0 w 4517230"/>
                <a:gd name="connsiteY0" fmla="*/ 950119 h 962025"/>
                <a:gd name="connsiteX1" fmla="*/ 997743 w 4517230"/>
                <a:gd name="connsiteY1" fmla="*/ 962025 h 962025"/>
                <a:gd name="connsiteX2" fmla="*/ 4517230 w 4517230"/>
                <a:gd name="connsiteY2" fmla="*/ 14288 h 962025"/>
                <a:gd name="connsiteX3" fmla="*/ 221455 w 4517230"/>
                <a:gd name="connsiteY3" fmla="*/ 0 h 962025"/>
                <a:gd name="connsiteX4" fmla="*/ 0 w 4517230"/>
                <a:gd name="connsiteY4" fmla="*/ 950119 h 962025"/>
                <a:gd name="connsiteX0" fmla="*/ 0 w 4517230"/>
                <a:gd name="connsiteY0" fmla="*/ 950119 h 954881"/>
                <a:gd name="connsiteX1" fmla="*/ 997743 w 4517230"/>
                <a:gd name="connsiteY1" fmla="*/ 954881 h 954881"/>
                <a:gd name="connsiteX2" fmla="*/ 4517230 w 4517230"/>
                <a:gd name="connsiteY2" fmla="*/ 14288 h 954881"/>
                <a:gd name="connsiteX3" fmla="*/ 221455 w 4517230"/>
                <a:gd name="connsiteY3" fmla="*/ 0 h 954881"/>
                <a:gd name="connsiteX4" fmla="*/ 0 w 4517230"/>
                <a:gd name="connsiteY4" fmla="*/ 950119 h 954881"/>
                <a:gd name="connsiteX0" fmla="*/ 0 w 4517230"/>
                <a:gd name="connsiteY0" fmla="*/ 950119 h 954881"/>
                <a:gd name="connsiteX1" fmla="*/ 1004887 w 4517230"/>
                <a:gd name="connsiteY1" fmla="*/ 954881 h 954881"/>
                <a:gd name="connsiteX2" fmla="*/ 4517230 w 4517230"/>
                <a:gd name="connsiteY2" fmla="*/ 14288 h 954881"/>
                <a:gd name="connsiteX3" fmla="*/ 221455 w 4517230"/>
                <a:gd name="connsiteY3" fmla="*/ 0 h 954881"/>
                <a:gd name="connsiteX4" fmla="*/ 0 w 4517230"/>
                <a:gd name="connsiteY4" fmla="*/ 950119 h 954881"/>
                <a:gd name="connsiteX0" fmla="*/ 0 w 4517230"/>
                <a:gd name="connsiteY0" fmla="*/ 950119 h 950119"/>
                <a:gd name="connsiteX1" fmla="*/ 1002505 w 4517230"/>
                <a:gd name="connsiteY1" fmla="*/ 947737 h 950119"/>
                <a:gd name="connsiteX2" fmla="*/ 4517230 w 4517230"/>
                <a:gd name="connsiteY2" fmla="*/ 14288 h 950119"/>
                <a:gd name="connsiteX3" fmla="*/ 221455 w 4517230"/>
                <a:gd name="connsiteY3" fmla="*/ 0 h 950119"/>
                <a:gd name="connsiteX4" fmla="*/ 0 w 4517230"/>
                <a:gd name="connsiteY4" fmla="*/ 950119 h 950119"/>
                <a:gd name="connsiteX0" fmla="*/ 0 w 4504530"/>
                <a:gd name="connsiteY0" fmla="*/ 950119 h 950119"/>
                <a:gd name="connsiteX1" fmla="*/ 1002505 w 4504530"/>
                <a:gd name="connsiteY1" fmla="*/ 947737 h 950119"/>
                <a:gd name="connsiteX2" fmla="*/ 4504530 w 4504530"/>
                <a:gd name="connsiteY2" fmla="*/ 17463 h 950119"/>
                <a:gd name="connsiteX3" fmla="*/ 221455 w 4504530"/>
                <a:gd name="connsiteY3" fmla="*/ 0 h 950119"/>
                <a:gd name="connsiteX4" fmla="*/ 0 w 4504530"/>
                <a:gd name="connsiteY4" fmla="*/ 950119 h 950119"/>
                <a:gd name="connsiteX0" fmla="*/ 0 w 4485480"/>
                <a:gd name="connsiteY0" fmla="*/ 950119 h 950119"/>
                <a:gd name="connsiteX1" fmla="*/ 1002505 w 4485480"/>
                <a:gd name="connsiteY1" fmla="*/ 947737 h 950119"/>
                <a:gd name="connsiteX2" fmla="*/ 4485480 w 4485480"/>
                <a:gd name="connsiteY2" fmla="*/ 17463 h 950119"/>
                <a:gd name="connsiteX3" fmla="*/ 221455 w 4485480"/>
                <a:gd name="connsiteY3" fmla="*/ 0 h 950119"/>
                <a:gd name="connsiteX4" fmla="*/ 0 w 4485480"/>
                <a:gd name="connsiteY4" fmla="*/ 950119 h 950119"/>
                <a:gd name="connsiteX0" fmla="*/ 0 w 4460080"/>
                <a:gd name="connsiteY0" fmla="*/ 950119 h 950119"/>
                <a:gd name="connsiteX1" fmla="*/ 1002505 w 4460080"/>
                <a:gd name="connsiteY1" fmla="*/ 947737 h 950119"/>
                <a:gd name="connsiteX2" fmla="*/ 4460080 w 4460080"/>
                <a:gd name="connsiteY2" fmla="*/ 20638 h 950119"/>
                <a:gd name="connsiteX3" fmla="*/ 221455 w 4460080"/>
                <a:gd name="connsiteY3" fmla="*/ 0 h 950119"/>
                <a:gd name="connsiteX4" fmla="*/ 0 w 4460080"/>
                <a:gd name="connsiteY4" fmla="*/ 950119 h 950119"/>
                <a:gd name="connsiteX0" fmla="*/ 0 w 4504530"/>
                <a:gd name="connsiteY0" fmla="*/ 950119 h 950119"/>
                <a:gd name="connsiteX1" fmla="*/ 1002505 w 4504530"/>
                <a:gd name="connsiteY1" fmla="*/ 947737 h 950119"/>
                <a:gd name="connsiteX2" fmla="*/ 4504530 w 4504530"/>
                <a:gd name="connsiteY2" fmla="*/ 23813 h 950119"/>
                <a:gd name="connsiteX3" fmla="*/ 221455 w 4504530"/>
                <a:gd name="connsiteY3" fmla="*/ 0 h 950119"/>
                <a:gd name="connsiteX4" fmla="*/ 0 w 4504530"/>
                <a:gd name="connsiteY4" fmla="*/ 950119 h 950119"/>
                <a:gd name="connsiteX0" fmla="*/ 0 w 4464049"/>
                <a:gd name="connsiteY0" fmla="*/ 950119 h 950119"/>
                <a:gd name="connsiteX1" fmla="*/ 1002505 w 4464049"/>
                <a:gd name="connsiteY1" fmla="*/ 947737 h 950119"/>
                <a:gd name="connsiteX2" fmla="*/ 4464049 w 4464049"/>
                <a:gd name="connsiteY2" fmla="*/ 40482 h 950119"/>
                <a:gd name="connsiteX3" fmla="*/ 221455 w 4464049"/>
                <a:gd name="connsiteY3" fmla="*/ 0 h 950119"/>
                <a:gd name="connsiteX4" fmla="*/ 0 w 4464049"/>
                <a:gd name="connsiteY4" fmla="*/ 950119 h 950119"/>
                <a:gd name="connsiteX0" fmla="*/ 0 w 4461667"/>
                <a:gd name="connsiteY0" fmla="*/ 950119 h 950119"/>
                <a:gd name="connsiteX1" fmla="*/ 1002505 w 4461667"/>
                <a:gd name="connsiteY1" fmla="*/ 947737 h 950119"/>
                <a:gd name="connsiteX2" fmla="*/ 4461667 w 4461667"/>
                <a:gd name="connsiteY2" fmla="*/ 30957 h 950119"/>
                <a:gd name="connsiteX3" fmla="*/ 221455 w 4461667"/>
                <a:gd name="connsiteY3" fmla="*/ 0 h 950119"/>
                <a:gd name="connsiteX4" fmla="*/ 0 w 4461667"/>
                <a:gd name="connsiteY4" fmla="*/ 950119 h 950119"/>
                <a:gd name="connsiteX0" fmla="*/ 0 w 4449761"/>
                <a:gd name="connsiteY0" fmla="*/ 950119 h 950119"/>
                <a:gd name="connsiteX1" fmla="*/ 1002505 w 4449761"/>
                <a:gd name="connsiteY1" fmla="*/ 947737 h 950119"/>
                <a:gd name="connsiteX2" fmla="*/ 4449761 w 4449761"/>
                <a:gd name="connsiteY2" fmla="*/ 23813 h 950119"/>
                <a:gd name="connsiteX3" fmla="*/ 221455 w 4449761"/>
                <a:gd name="connsiteY3" fmla="*/ 0 h 950119"/>
                <a:gd name="connsiteX4" fmla="*/ 0 w 4449761"/>
                <a:gd name="connsiteY4" fmla="*/ 950119 h 950119"/>
                <a:gd name="connsiteX0" fmla="*/ 0 w 4452142"/>
                <a:gd name="connsiteY0" fmla="*/ 950119 h 950119"/>
                <a:gd name="connsiteX1" fmla="*/ 1002505 w 4452142"/>
                <a:gd name="connsiteY1" fmla="*/ 947737 h 950119"/>
                <a:gd name="connsiteX2" fmla="*/ 4452142 w 4452142"/>
                <a:gd name="connsiteY2" fmla="*/ 28575 h 950119"/>
                <a:gd name="connsiteX3" fmla="*/ 221455 w 4452142"/>
                <a:gd name="connsiteY3" fmla="*/ 0 h 950119"/>
                <a:gd name="connsiteX4" fmla="*/ 0 w 4452142"/>
                <a:gd name="connsiteY4" fmla="*/ 950119 h 950119"/>
                <a:gd name="connsiteX0" fmla="*/ 0 w 4459286"/>
                <a:gd name="connsiteY0" fmla="*/ 950119 h 950119"/>
                <a:gd name="connsiteX1" fmla="*/ 1002505 w 4459286"/>
                <a:gd name="connsiteY1" fmla="*/ 947737 h 950119"/>
                <a:gd name="connsiteX2" fmla="*/ 4459286 w 4459286"/>
                <a:gd name="connsiteY2" fmla="*/ 30957 h 950119"/>
                <a:gd name="connsiteX3" fmla="*/ 221455 w 4459286"/>
                <a:gd name="connsiteY3" fmla="*/ 0 h 950119"/>
                <a:gd name="connsiteX4" fmla="*/ 0 w 4459286"/>
                <a:gd name="connsiteY4" fmla="*/ 950119 h 950119"/>
                <a:gd name="connsiteX0" fmla="*/ 0 w 4461667"/>
                <a:gd name="connsiteY0" fmla="*/ 950119 h 950119"/>
                <a:gd name="connsiteX1" fmla="*/ 1002505 w 4461667"/>
                <a:gd name="connsiteY1" fmla="*/ 947737 h 950119"/>
                <a:gd name="connsiteX2" fmla="*/ 4461667 w 4461667"/>
                <a:gd name="connsiteY2" fmla="*/ 26194 h 950119"/>
                <a:gd name="connsiteX3" fmla="*/ 221455 w 4461667"/>
                <a:gd name="connsiteY3" fmla="*/ 0 h 950119"/>
                <a:gd name="connsiteX4" fmla="*/ 0 w 4461667"/>
                <a:gd name="connsiteY4" fmla="*/ 950119 h 950119"/>
                <a:gd name="connsiteX0" fmla="*/ 0 w 4459286"/>
                <a:gd name="connsiteY0" fmla="*/ 950119 h 950119"/>
                <a:gd name="connsiteX1" fmla="*/ 1002505 w 4459286"/>
                <a:gd name="connsiteY1" fmla="*/ 947737 h 950119"/>
                <a:gd name="connsiteX2" fmla="*/ 4459286 w 4459286"/>
                <a:gd name="connsiteY2" fmla="*/ 30957 h 950119"/>
                <a:gd name="connsiteX3" fmla="*/ 221455 w 4459286"/>
                <a:gd name="connsiteY3" fmla="*/ 0 h 950119"/>
                <a:gd name="connsiteX4" fmla="*/ 0 w 4459286"/>
                <a:gd name="connsiteY4" fmla="*/ 950119 h 950119"/>
                <a:gd name="connsiteX0" fmla="*/ 0 w 4456905"/>
                <a:gd name="connsiteY0" fmla="*/ 950119 h 950119"/>
                <a:gd name="connsiteX1" fmla="*/ 1002505 w 4456905"/>
                <a:gd name="connsiteY1" fmla="*/ 947737 h 950119"/>
                <a:gd name="connsiteX2" fmla="*/ 4456905 w 4456905"/>
                <a:gd name="connsiteY2" fmla="*/ 30957 h 950119"/>
                <a:gd name="connsiteX3" fmla="*/ 221455 w 4456905"/>
                <a:gd name="connsiteY3" fmla="*/ 0 h 950119"/>
                <a:gd name="connsiteX4" fmla="*/ 0 w 4456905"/>
                <a:gd name="connsiteY4" fmla="*/ 950119 h 950119"/>
                <a:gd name="connsiteX0" fmla="*/ 0 w 4452142"/>
                <a:gd name="connsiteY0" fmla="*/ 950119 h 950119"/>
                <a:gd name="connsiteX1" fmla="*/ 1002505 w 4452142"/>
                <a:gd name="connsiteY1" fmla="*/ 947737 h 950119"/>
                <a:gd name="connsiteX2" fmla="*/ 4452142 w 4452142"/>
                <a:gd name="connsiteY2" fmla="*/ 30957 h 950119"/>
                <a:gd name="connsiteX3" fmla="*/ 221455 w 4452142"/>
                <a:gd name="connsiteY3" fmla="*/ 0 h 950119"/>
                <a:gd name="connsiteX4" fmla="*/ 0 w 4452142"/>
                <a:gd name="connsiteY4" fmla="*/ 950119 h 950119"/>
                <a:gd name="connsiteX0" fmla="*/ 0 w 4690267"/>
                <a:gd name="connsiteY0" fmla="*/ 959644 h 959644"/>
                <a:gd name="connsiteX1" fmla="*/ 1240630 w 4690267"/>
                <a:gd name="connsiteY1" fmla="*/ 947737 h 959644"/>
                <a:gd name="connsiteX2" fmla="*/ 4690267 w 4690267"/>
                <a:gd name="connsiteY2" fmla="*/ 30957 h 959644"/>
                <a:gd name="connsiteX3" fmla="*/ 459580 w 4690267"/>
                <a:gd name="connsiteY3" fmla="*/ 0 h 959644"/>
                <a:gd name="connsiteX4" fmla="*/ 0 w 4690267"/>
                <a:gd name="connsiteY4" fmla="*/ 959644 h 959644"/>
                <a:gd name="connsiteX0" fmla="*/ 0 w 4685505"/>
                <a:gd name="connsiteY0" fmla="*/ 957263 h 957263"/>
                <a:gd name="connsiteX1" fmla="*/ 1235868 w 4685505"/>
                <a:gd name="connsiteY1" fmla="*/ 947737 h 957263"/>
                <a:gd name="connsiteX2" fmla="*/ 4685505 w 4685505"/>
                <a:gd name="connsiteY2" fmla="*/ 30957 h 957263"/>
                <a:gd name="connsiteX3" fmla="*/ 454818 w 4685505"/>
                <a:gd name="connsiteY3" fmla="*/ 0 h 957263"/>
                <a:gd name="connsiteX4" fmla="*/ 0 w 4685505"/>
                <a:gd name="connsiteY4" fmla="*/ 957263 h 957263"/>
                <a:gd name="connsiteX0" fmla="*/ 0 w 4683124"/>
                <a:gd name="connsiteY0" fmla="*/ 952500 h 952500"/>
                <a:gd name="connsiteX1" fmla="*/ 1233487 w 4683124"/>
                <a:gd name="connsiteY1" fmla="*/ 947737 h 952500"/>
                <a:gd name="connsiteX2" fmla="*/ 4683124 w 4683124"/>
                <a:gd name="connsiteY2" fmla="*/ 30957 h 952500"/>
                <a:gd name="connsiteX3" fmla="*/ 452437 w 4683124"/>
                <a:gd name="connsiteY3" fmla="*/ 0 h 952500"/>
                <a:gd name="connsiteX4" fmla="*/ 0 w 4683124"/>
                <a:gd name="connsiteY4" fmla="*/ 952500 h 952500"/>
                <a:gd name="connsiteX0" fmla="*/ 0 w 4683124"/>
                <a:gd name="connsiteY0" fmla="*/ 947737 h 947737"/>
                <a:gd name="connsiteX1" fmla="*/ 1233487 w 4683124"/>
                <a:gd name="connsiteY1" fmla="*/ 947737 h 947737"/>
                <a:gd name="connsiteX2" fmla="*/ 4683124 w 4683124"/>
                <a:gd name="connsiteY2" fmla="*/ 30957 h 947737"/>
                <a:gd name="connsiteX3" fmla="*/ 452437 w 4683124"/>
                <a:gd name="connsiteY3" fmla="*/ 0 h 947737"/>
                <a:gd name="connsiteX4" fmla="*/ 0 w 4683124"/>
                <a:gd name="connsiteY4" fmla="*/ 947737 h 947737"/>
                <a:gd name="connsiteX0" fmla="*/ 0 w 4683124"/>
                <a:gd name="connsiteY0" fmla="*/ 947737 h 947737"/>
                <a:gd name="connsiteX1" fmla="*/ 3576637 w 4683124"/>
                <a:gd name="connsiteY1" fmla="*/ 947737 h 947737"/>
                <a:gd name="connsiteX2" fmla="*/ 4683124 w 4683124"/>
                <a:gd name="connsiteY2" fmla="*/ 30957 h 947737"/>
                <a:gd name="connsiteX3" fmla="*/ 452437 w 4683124"/>
                <a:gd name="connsiteY3" fmla="*/ 0 h 947737"/>
                <a:gd name="connsiteX4" fmla="*/ 0 w 4683124"/>
                <a:gd name="connsiteY4" fmla="*/ 947737 h 947737"/>
                <a:gd name="connsiteX0" fmla="*/ 1871663 w 4230687"/>
                <a:gd name="connsiteY0" fmla="*/ 947737 h 947737"/>
                <a:gd name="connsiteX1" fmla="*/ 3124200 w 4230687"/>
                <a:gd name="connsiteY1" fmla="*/ 947737 h 947737"/>
                <a:gd name="connsiteX2" fmla="*/ 4230687 w 4230687"/>
                <a:gd name="connsiteY2" fmla="*/ 30957 h 947737"/>
                <a:gd name="connsiteX3" fmla="*/ 0 w 4230687"/>
                <a:gd name="connsiteY3" fmla="*/ 0 h 947737"/>
                <a:gd name="connsiteX4" fmla="*/ 1871663 w 4230687"/>
                <a:gd name="connsiteY4" fmla="*/ 947737 h 94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0687" h="947737">
                  <a:moveTo>
                    <a:pt x="1871663" y="947737"/>
                  </a:moveTo>
                  <a:lnTo>
                    <a:pt x="3124200" y="947737"/>
                  </a:lnTo>
                  <a:lnTo>
                    <a:pt x="4230687" y="30957"/>
                  </a:lnTo>
                  <a:lnTo>
                    <a:pt x="0" y="0"/>
                  </a:lnTo>
                  <a:lnTo>
                    <a:pt x="1871663" y="9477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  <a:alpha val="8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8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  <a:alpha val="8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3EC6822-FB9B-B8A8-A4EF-2CAF668CC502}"/>
                </a:ext>
              </a:extLst>
            </p:cNvPr>
            <p:cNvSpPr txBox="1"/>
            <p:nvPr/>
          </p:nvSpPr>
          <p:spPr>
            <a:xfrm>
              <a:off x="1761333" y="5748751"/>
              <a:ext cx="2298963" cy="4154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10" dirty="0">
                  <a:solidFill>
                    <a:srgbClr val="FF000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Predicted interface</a:t>
              </a:r>
            </a:p>
            <a:p>
              <a:r>
                <a:rPr lang="en-US" sz="1310" dirty="0">
                  <a:solidFill>
                    <a:srgbClr val="FF000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Residues validated by Y2H</a:t>
              </a:r>
            </a:p>
          </p:txBody>
        </p:sp>
        <p:sp>
          <p:nvSpPr>
            <p:cNvPr id="256" name="Flowchart: Connector 255">
              <a:extLst>
                <a:ext uri="{FF2B5EF4-FFF2-40B4-BE49-F238E27FC236}">
                  <a16:creationId xmlns:a16="http://schemas.microsoft.com/office/drawing/2014/main" id="{F034DD8F-5B8A-C69F-B0AF-561C04DA2A23}"/>
                </a:ext>
              </a:extLst>
            </p:cNvPr>
            <p:cNvSpPr/>
            <p:nvPr/>
          </p:nvSpPr>
          <p:spPr>
            <a:xfrm>
              <a:off x="1500138" y="5865060"/>
              <a:ext cx="182880" cy="18288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81EB4989-71FB-E8F4-3152-FFAF2DC1D23B}"/>
                </a:ext>
              </a:extLst>
            </p:cNvPr>
            <p:cNvSpPr txBox="1"/>
            <p:nvPr/>
          </p:nvSpPr>
          <p:spPr>
            <a:xfrm>
              <a:off x="7098209" y="5748751"/>
              <a:ext cx="2298963" cy="415498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10" dirty="0">
                  <a:solidFill>
                    <a:srgbClr val="FF000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Predicted interface</a:t>
              </a:r>
            </a:p>
            <a:p>
              <a:r>
                <a:rPr lang="en-US" sz="1310" dirty="0">
                  <a:solidFill>
                    <a:srgbClr val="FF000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Residues validated by Y2H</a:t>
              </a:r>
            </a:p>
          </p:txBody>
        </p:sp>
        <p:sp>
          <p:nvSpPr>
            <p:cNvPr id="258" name="Flowchart: Connector 257">
              <a:extLst>
                <a:ext uri="{FF2B5EF4-FFF2-40B4-BE49-F238E27FC236}">
                  <a16:creationId xmlns:a16="http://schemas.microsoft.com/office/drawing/2014/main" id="{CA360E3A-6F1D-2790-D348-54C751F048CD}"/>
                </a:ext>
              </a:extLst>
            </p:cNvPr>
            <p:cNvSpPr/>
            <p:nvPr/>
          </p:nvSpPr>
          <p:spPr>
            <a:xfrm>
              <a:off x="6837014" y="5865060"/>
              <a:ext cx="182880" cy="18288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65C900D-A2A8-D44A-BBEB-E49E7ABE6510}"/>
                </a:ext>
              </a:extLst>
            </p:cNvPr>
            <p:cNvSpPr txBox="1"/>
            <p:nvPr/>
          </p:nvSpPr>
          <p:spPr>
            <a:xfrm>
              <a:off x="6739004" y="-2308087"/>
              <a:ext cx="4572000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i="0" dirty="0">
                  <a:solidFill>
                    <a:schemeClr val="accent6"/>
                  </a:solidFill>
                  <a:effectLst/>
                  <a:latin typeface="Source Sans Pro" panose="020B0503030403020204" pitchFamily="34" charset="0"/>
                </a:rPr>
                <a:t>ICP0 (HSV1) </a:t>
              </a:r>
              <a:r>
                <a:rPr lang="en-US" sz="2400" b="1" i="0" dirty="0">
                  <a:effectLst/>
                  <a:latin typeface="Source Sans Pro" panose="020B0503030403020204" pitchFamily="34" charset="0"/>
                </a:rPr>
                <a:t>–</a:t>
              </a:r>
              <a:r>
                <a:rPr lang="en-US" sz="2400" b="1" i="0" dirty="0">
                  <a:solidFill>
                    <a:schemeClr val="accent6"/>
                  </a:solidFill>
                  <a:effectLst/>
                  <a:latin typeface="Source Sans Pro" panose="020B0503030403020204" pitchFamily="34" charset="0"/>
                </a:rPr>
                <a:t> </a:t>
              </a:r>
              <a:r>
                <a:rPr lang="en-US" sz="2400" b="1" i="0" dirty="0">
                  <a:solidFill>
                    <a:srgbClr val="E100E1"/>
                  </a:solidFill>
                  <a:effectLst/>
                  <a:latin typeface="Source Sans Pro" panose="020B0503030403020204" pitchFamily="34" charset="0"/>
                </a:rPr>
                <a:t>UB2E1 (HUMAN)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ABACE22-5D20-C1FB-9BB8-AEA3A5D4B07E}"/>
              </a:ext>
            </a:extLst>
          </p:cNvPr>
          <p:cNvGrpSpPr/>
          <p:nvPr/>
        </p:nvGrpSpPr>
        <p:grpSpPr>
          <a:xfrm>
            <a:off x="12937903" y="14836240"/>
            <a:ext cx="6890396" cy="2861018"/>
            <a:chOff x="152400" y="1146733"/>
            <a:chExt cx="6890396" cy="2861018"/>
          </a:xfrm>
        </p:grpSpPr>
        <p:pic>
          <p:nvPicPr>
            <p:cNvPr id="261" name="Picture 260" descr="A close-up of a protein&#10;&#10;AI-generated content may be incorrect.">
              <a:extLst>
                <a:ext uri="{FF2B5EF4-FFF2-40B4-BE49-F238E27FC236}">
                  <a16:creationId xmlns:a16="http://schemas.microsoft.com/office/drawing/2014/main" id="{1BA26586-81A9-9CD7-7A09-BFB2B0336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7929" r="8261"/>
            <a:stretch/>
          </p:blipFill>
          <p:spPr>
            <a:xfrm>
              <a:off x="152400" y="1146733"/>
              <a:ext cx="4268282" cy="2852928"/>
            </a:xfrm>
            <a:prstGeom prst="rect">
              <a:avLst/>
            </a:prstGeom>
          </p:spPr>
        </p:pic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12D272FE-541B-D251-6940-185D4D83A1A9}"/>
                </a:ext>
              </a:extLst>
            </p:cNvPr>
            <p:cNvSpPr txBox="1"/>
            <p:nvPr/>
          </p:nvSpPr>
          <p:spPr>
            <a:xfrm>
              <a:off x="4593579" y="1388442"/>
              <a:ext cx="23906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AFM Score:0.74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61256487-1D13-AF2B-C014-5A4443CE78D5}"/>
                </a:ext>
              </a:extLst>
            </p:cNvPr>
            <p:cNvSpPr txBox="1"/>
            <p:nvPr/>
          </p:nvSpPr>
          <p:spPr>
            <a:xfrm>
              <a:off x="2420007" y="3546086"/>
              <a:ext cx="177911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EAR_EBVB9</a:t>
              </a:r>
              <a:endParaRPr lang="en-US" sz="2400" dirty="0">
                <a:solidFill>
                  <a:srgbClr val="29D22A"/>
                </a:solidFill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49BADC0-2899-A578-4570-DD651984048F}"/>
                </a:ext>
              </a:extLst>
            </p:cNvPr>
            <p:cNvSpPr txBox="1"/>
            <p:nvPr/>
          </p:nvSpPr>
          <p:spPr>
            <a:xfrm>
              <a:off x="2173572" y="1746897"/>
              <a:ext cx="22723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B2L11_HUMAN</a:t>
              </a:r>
              <a:endParaRPr lang="en-US" sz="2400" dirty="0">
                <a:solidFill>
                  <a:srgbClr val="00E1E0"/>
                </a:solidFill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8E46D3D-83AC-16B8-5BCF-E2468C619F81}"/>
                </a:ext>
              </a:extLst>
            </p:cNvPr>
            <p:cNvSpPr txBox="1"/>
            <p:nvPr/>
          </p:nvSpPr>
          <p:spPr>
            <a:xfrm>
              <a:off x="1814421" y="2496996"/>
              <a:ext cx="439531" cy="276999"/>
            </a:xfrm>
            <a:prstGeom prst="rect">
              <a:avLst/>
            </a:prstGeom>
            <a:solidFill>
              <a:srgbClr val="FFFFFF">
                <a:alpha val="67843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G99</a:t>
              </a:r>
            </a:p>
          </p:txBody>
        </p:sp>
        <p:graphicFrame>
          <p:nvGraphicFramePr>
            <p:cNvPr id="290" name="Chart 289">
              <a:extLst>
                <a:ext uri="{FF2B5EF4-FFF2-40B4-BE49-F238E27FC236}">
                  <a16:creationId xmlns:a16="http://schemas.microsoft.com/office/drawing/2014/main" id="{2E4CD0FF-358B-217C-FA14-943823B153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48524233"/>
                </p:ext>
              </p:extLst>
            </p:nvPr>
          </p:nvGraphicFramePr>
          <p:xfrm>
            <a:off x="4479234" y="1850107"/>
            <a:ext cx="2563562" cy="21495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7AD22F-917F-5495-531B-9FBE85ED3827}"/>
              </a:ext>
            </a:extLst>
          </p:cNvPr>
          <p:cNvGrpSpPr/>
          <p:nvPr/>
        </p:nvGrpSpPr>
        <p:grpSpPr>
          <a:xfrm>
            <a:off x="302501" y="853699"/>
            <a:ext cx="9691927" cy="4709536"/>
            <a:chOff x="-4841060" y="1289563"/>
            <a:chExt cx="9691927" cy="4709536"/>
          </a:xfrm>
        </p:grpSpPr>
        <p:pic>
          <p:nvPicPr>
            <p:cNvPr id="32" name="Picture 31" descr="A blue and green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008E5638-EB69-4CB6-95EB-AEF105006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498" t="3906" r="1784" b="5320"/>
            <a:stretch/>
          </p:blipFill>
          <p:spPr>
            <a:xfrm>
              <a:off x="1270873" y="2205568"/>
              <a:ext cx="3376465" cy="3341759"/>
            </a:xfrm>
            <a:prstGeom prst="rect">
              <a:avLst/>
            </a:prstGeom>
          </p:spPr>
        </p:pic>
        <p:pic>
          <p:nvPicPr>
            <p:cNvPr id="33" name="Picture 32" descr="A blue and red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0200F983-AEC5-ED8C-0319-19307B8AD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8144" t="3756" r="9032" b="5885"/>
            <a:stretch/>
          </p:blipFill>
          <p:spPr>
            <a:xfrm>
              <a:off x="-4841060" y="2177679"/>
              <a:ext cx="5254977" cy="318503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B4DE76-394B-C05C-9EC8-BE091FC43945}"/>
                </a:ext>
              </a:extLst>
            </p:cNvPr>
            <p:cNvSpPr txBox="1"/>
            <p:nvPr/>
          </p:nvSpPr>
          <p:spPr>
            <a:xfrm>
              <a:off x="-4301886" y="1296234"/>
              <a:ext cx="3835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AFM prediction (Score:0.60)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AAFC36-3C60-2F55-081D-0D673808E358}"/>
                </a:ext>
              </a:extLst>
            </p:cNvPr>
            <p:cNvSpPr txBox="1"/>
            <p:nvPr/>
          </p:nvSpPr>
          <p:spPr>
            <a:xfrm>
              <a:off x="1945713" y="1296234"/>
              <a:ext cx="255833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PDB (</a:t>
              </a:r>
              <a:r>
                <a:rPr lang="en-US" altLang="zh-CN" sz="2400" dirty="0"/>
                <a:t>7vph</a:t>
              </a:r>
              <a:r>
                <a:rPr lang="en-US" sz="2400" dirty="0"/>
                <a:t>: </a:t>
              </a:r>
              <a:r>
                <a:rPr lang="en-US" sz="2400" dirty="0">
                  <a:solidFill>
                    <a:srgbClr val="29D22A"/>
                  </a:solidFill>
                </a:rPr>
                <a:t>J</a:t>
              </a:r>
              <a:r>
                <a:rPr lang="en-US" sz="2400" dirty="0"/>
                <a:t>-</a:t>
              </a:r>
              <a:r>
                <a:rPr lang="en-US" sz="2400" dirty="0">
                  <a:solidFill>
                    <a:srgbClr val="00E1E0"/>
                  </a:solidFill>
                </a:rPr>
                <a:t>E</a:t>
              </a:r>
              <a:r>
                <a:rPr lang="en-US" sz="2400" dirty="0"/>
                <a:t>)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1BC57E-07BD-2B66-E60D-327194C3A129}"/>
                </a:ext>
              </a:extLst>
            </p:cNvPr>
            <p:cNvSpPr txBox="1"/>
            <p:nvPr/>
          </p:nvSpPr>
          <p:spPr>
            <a:xfrm>
              <a:off x="-2466839" y="2363297"/>
              <a:ext cx="1816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NS6_SARS2</a:t>
              </a:r>
              <a:endParaRPr lang="en-US" sz="2400" dirty="0">
                <a:solidFill>
                  <a:srgbClr val="29D22A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341853-7FD5-D18E-8668-731CB7937843}"/>
                </a:ext>
              </a:extLst>
            </p:cNvPr>
            <p:cNvSpPr txBox="1"/>
            <p:nvPr/>
          </p:nvSpPr>
          <p:spPr>
            <a:xfrm>
              <a:off x="-4686770" y="5320833"/>
              <a:ext cx="25583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RAE1L_HUMAN</a:t>
              </a:r>
              <a:endParaRPr lang="en-US" sz="2400" dirty="0">
                <a:solidFill>
                  <a:srgbClr val="00E1E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4E17CB-4974-6767-AA60-700422D54DFA}"/>
                </a:ext>
              </a:extLst>
            </p:cNvPr>
            <p:cNvSpPr txBox="1"/>
            <p:nvPr/>
          </p:nvSpPr>
          <p:spPr>
            <a:xfrm>
              <a:off x="-397037" y="1289563"/>
              <a:ext cx="22733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TM-score: 0.99</a:t>
              </a:r>
            </a:p>
            <a:p>
              <a:pPr algn="ctr"/>
              <a:r>
                <a:rPr lang="en-US" sz="2400" dirty="0"/>
                <a:t>RMSD: 0.47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628A0E-9035-4076-8E95-48E02F3107F9}"/>
                </a:ext>
              </a:extLst>
            </p:cNvPr>
            <p:cNvSpPr txBox="1"/>
            <p:nvPr/>
          </p:nvSpPr>
          <p:spPr>
            <a:xfrm>
              <a:off x="2292533" y="1767713"/>
              <a:ext cx="25583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RAE1L_HUMAN</a:t>
              </a:r>
              <a:endParaRPr lang="en-US" sz="2400" dirty="0">
                <a:solidFill>
                  <a:srgbClr val="00E1E0"/>
                </a:solidFill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D5481567-941E-2222-B3A5-4CC4EC4BDB47}"/>
                </a:ext>
              </a:extLst>
            </p:cNvPr>
            <p:cNvSpPr txBox="1"/>
            <p:nvPr/>
          </p:nvSpPr>
          <p:spPr>
            <a:xfrm>
              <a:off x="2808058" y="4928942"/>
              <a:ext cx="1819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NS6_SARS2</a:t>
              </a:r>
              <a:endParaRPr lang="en-US" sz="2400" dirty="0">
                <a:solidFill>
                  <a:srgbClr val="29D22A"/>
                </a:solidFill>
              </a:endParaRPr>
            </a:p>
          </p:txBody>
        </p:sp>
        <p:graphicFrame>
          <p:nvGraphicFramePr>
            <p:cNvPr id="292" name="Chart 291">
              <a:extLst>
                <a:ext uri="{FF2B5EF4-FFF2-40B4-BE49-F238E27FC236}">
                  <a16:creationId xmlns:a16="http://schemas.microsoft.com/office/drawing/2014/main" id="{9C164270-C511-D514-9CFA-CE9319F06F0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36014244"/>
                </p:ext>
              </p:extLst>
            </p:nvPr>
          </p:nvGraphicFramePr>
          <p:xfrm>
            <a:off x="-1521640" y="3770198"/>
            <a:ext cx="2634138" cy="22289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F97C8311-DD34-8A4A-252C-D7942E84B1EF}"/>
              </a:ext>
            </a:extLst>
          </p:cNvPr>
          <p:cNvGrpSpPr/>
          <p:nvPr/>
        </p:nvGrpSpPr>
        <p:grpSpPr>
          <a:xfrm>
            <a:off x="10016282" y="837347"/>
            <a:ext cx="11631045" cy="4725888"/>
            <a:chOff x="0" y="178675"/>
            <a:chExt cx="11631045" cy="4725888"/>
          </a:xfrm>
        </p:grpSpPr>
        <p:pic>
          <p:nvPicPr>
            <p:cNvPr id="294" name="Picture 293" descr="A close-up of a model of a protein&#10;&#10;Description automatically generated">
              <a:extLst>
                <a:ext uri="{FF2B5EF4-FFF2-40B4-BE49-F238E27FC236}">
                  <a16:creationId xmlns:a16="http://schemas.microsoft.com/office/drawing/2014/main" id="{62DF73CA-727E-B9DF-D802-E9A341EDF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9719" t="12020" r="10871" b="11520"/>
            <a:stretch/>
          </p:blipFill>
          <p:spPr>
            <a:xfrm>
              <a:off x="0" y="936853"/>
              <a:ext cx="7063813" cy="3400719"/>
            </a:xfrm>
            <a:prstGeom prst="rect">
              <a:avLst/>
            </a:prstGeom>
          </p:spPr>
        </p:pic>
        <p:pic>
          <p:nvPicPr>
            <p:cNvPr id="295" name="Picture 294" descr="A blue and green structure&#10;&#10;Description automatically generated">
              <a:extLst>
                <a:ext uri="{FF2B5EF4-FFF2-40B4-BE49-F238E27FC236}">
                  <a16:creationId xmlns:a16="http://schemas.microsoft.com/office/drawing/2014/main" id="{4A97C3BD-F2E3-276E-13AF-2F527CBA2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14631" t="20413" r="17350" b="22649"/>
            <a:stretch/>
          </p:blipFill>
          <p:spPr>
            <a:xfrm>
              <a:off x="6854106" y="1009672"/>
              <a:ext cx="4776939" cy="3465576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84F50CE-D491-1661-02E3-103A691DBB51}"/>
                </a:ext>
              </a:extLst>
            </p:cNvPr>
            <p:cNvSpPr txBox="1"/>
            <p:nvPr/>
          </p:nvSpPr>
          <p:spPr>
            <a:xfrm>
              <a:off x="520702" y="178675"/>
              <a:ext cx="3835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AFM prediction (Score:0.71)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7B5AA31B-946C-9FAA-8ACC-8A7AB6D2BDF9}"/>
                </a:ext>
              </a:extLst>
            </p:cNvPr>
            <p:cNvSpPr txBox="1"/>
            <p:nvPr/>
          </p:nvSpPr>
          <p:spPr>
            <a:xfrm>
              <a:off x="7156833" y="178675"/>
              <a:ext cx="229797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PDB (8cx0: </a:t>
              </a:r>
              <a:r>
                <a:rPr lang="en-US" sz="2400" dirty="0">
                  <a:solidFill>
                    <a:srgbClr val="29D22A"/>
                  </a:solidFill>
                </a:rPr>
                <a:t>B</a:t>
              </a:r>
              <a:r>
                <a:rPr lang="en-US" sz="2400" dirty="0"/>
                <a:t>-</a:t>
              </a:r>
              <a:r>
                <a:rPr lang="en-US" sz="2400" dirty="0">
                  <a:solidFill>
                    <a:srgbClr val="00E1E0"/>
                  </a:solidFill>
                </a:rPr>
                <a:t>C</a:t>
              </a:r>
              <a:r>
                <a:rPr lang="en-US" sz="2400" dirty="0"/>
                <a:t>)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AAE34DE4-6543-78E9-AE9E-EB5BF6E9F97D}"/>
                </a:ext>
              </a:extLst>
            </p:cNvPr>
            <p:cNvSpPr txBox="1"/>
            <p:nvPr/>
          </p:nvSpPr>
          <p:spPr>
            <a:xfrm>
              <a:off x="244475" y="3676661"/>
              <a:ext cx="1727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VIF_HV1H2 </a:t>
              </a:r>
              <a:endParaRPr lang="en-US" sz="2400" dirty="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FB12BD5F-F883-CEF8-A3CF-A73090D80426}"/>
                </a:ext>
              </a:extLst>
            </p:cNvPr>
            <p:cNvSpPr txBox="1"/>
            <p:nvPr/>
          </p:nvSpPr>
          <p:spPr>
            <a:xfrm>
              <a:off x="7635723" y="3979017"/>
              <a:ext cx="1727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VIF_HV1H2 </a:t>
              </a:r>
              <a:endParaRPr lang="en-US" sz="2400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78A6460-A58A-1AE0-AA75-786924DFEB5A}"/>
                </a:ext>
              </a:extLst>
            </p:cNvPr>
            <p:cNvSpPr txBox="1"/>
            <p:nvPr/>
          </p:nvSpPr>
          <p:spPr>
            <a:xfrm>
              <a:off x="1108075" y="704334"/>
              <a:ext cx="21685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PEBB_HUMAN</a:t>
              </a:r>
              <a:endParaRPr lang="en-US" sz="2400" dirty="0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CFD57F88-4BE8-890A-5D77-DB0954E39FCA}"/>
                </a:ext>
              </a:extLst>
            </p:cNvPr>
            <p:cNvSpPr txBox="1"/>
            <p:nvPr/>
          </p:nvSpPr>
          <p:spPr>
            <a:xfrm>
              <a:off x="7415061" y="659815"/>
              <a:ext cx="21685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PEBB_HUMAN</a:t>
              </a:r>
              <a:endParaRPr lang="en-US" sz="2400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DC68E47F-B4CA-7FB1-9F79-4B4490316C39}"/>
                </a:ext>
              </a:extLst>
            </p:cNvPr>
            <p:cNvSpPr txBox="1"/>
            <p:nvPr/>
          </p:nvSpPr>
          <p:spPr>
            <a:xfrm>
              <a:off x="4614330" y="178675"/>
              <a:ext cx="22733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TM-score: 0.83</a:t>
              </a:r>
            </a:p>
            <a:p>
              <a:pPr algn="ctr"/>
              <a:r>
                <a:rPr lang="en-US" sz="2400" dirty="0"/>
                <a:t>RMSD: 1.87</a:t>
              </a:r>
            </a:p>
          </p:txBody>
        </p:sp>
        <p:graphicFrame>
          <p:nvGraphicFramePr>
            <p:cNvPr id="303" name="Chart 302">
              <a:extLst>
                <a:ext uri="{FF2B5EF4-FFF2-40B4-BE49-F238E27FC236}">
                  <a16:creationId xmlns:a16="http://schemas.microsoft.com/office/drawing/2014/main" id="{1E2A911E-BCF3-3E08-6204-A7F33B80E4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32555"/>
                </p:ext>
              </p:extLst>
            </p:nvPr>
          </p:nvGraphicFramePr>
          <p:xfrm>
            <a:off x="4162137" y="3010969"/>
            <a:ext cx="2349499" cy="18935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2B4A3A99-E391-4479-D3EF-9D94C80618A5}"/>
              </a:ext>
            </a:extLst>
          </p:cNvPr>
          <p:cNvSpPr txBox="1"/>
          <p:nvPr/>
        </p:nvSpPr>
        <p:spPr>
          <a:xfrm>
            <a:off x="268745" y="220917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AF43A6C-CA98-8B16-72E8-5418275B0858}"/>
              </a:ext>
            </a:extLst>
          </p:cNvPr>
          <p:cNvSpPr txBox="1"/>
          <p:nvPr/>
        </p:nvSpPr>
        <p:spPr>
          <a:xfrm>
            <a:off x="10618768" y="222355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64F9EE2D-A242-9E6D-6E85-10207A132348}"/>
              </a:ext>
            </a:extLst>
          </p:cNvPr>
          <p:cNvGrpSpPr/>
          <p:nvPr/>
        </p:nvGrpSpPr>
        <p:grpSpPr>
          <a:xfrm>
            <a:off x="456791" y="7024409"/>
            <a:ext cx="9624195" cy="5679580"/>
            <a:chOff x="483710" y="172004"/>
            <a:chExt cx="9624195" cy="5679580"/>
          </a:xfrm>
        </p:grpSpPr>
        <p:pic>
          <p:nvPicPr>
            <p:cNvPr id="307" name="Picture 306" descr="A blue and green spirals&#10;&#10;Description automatically generated">
              <a:extLst>
                <a:ext uri="{FF2B5EF4-FFF2-40B4-BE49-F238E27FC236}">
                  <a16:creationId xmlns:a16="http://schemas.microsoft.com/office/drawing/2014/main" id="{B27E13AF-911F-6A48-0BA1-21E762644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7282" t="12121" r="14464" b="9038"/>
            <a:stretch/>
          </p:blipFill>
          <p:spPr>
            <a:xfrm>
              <a:off x="6667499" y="1003001"/>
              <a:ext cx="3276601" cy="3784899"/>
            </a:xfrm>
            <a:prstGeom prst="rect">
              <a:avLst/>
            </a:prstGeom>
          </p:spPr>
        </p:pic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A8571D97-77F9-2316-46BC-1BFEC49E4B09}"/>
                </a:ext>
              </a:extLst>
            </p:cNvPr>
            <p:cNvSpPr txBox="1"/>
            <p:nvPr/>
          </p:nvSpPr>
          <p:spPr>
            <a:xfrm>
              <a:off x="520702" y="178675"/>
              <a:ext cx="3835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AFM prediction (Score:0.79)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DDDC04E5-0409-0F69-17EB-B9DB7A40139B}"/>
                </a:ext>
              </a:extLst>
            </p:cNvPr>
            <p:cNvSpPr txBox="1"/>
            <p:nvPr/>
          </p:nvSpPr>
          <p:spPr>
            <a:xfrm>
              <a:off x="6933400" y="178675"/>
              <a:ext cx="255833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PDB (6tqq: </a:t>
              </a:r>
              <a:r>
                <a:rPr lang="en-US" sz="2400" dirty="0">
                  <a:solidFill>
                    <a:srgbClr val="00E1E0"/>
                  </a:solidFill>
                </a:rPr>
                <a:t>A</a:t>
              </a:r>
              <a:r>
                <a:rPr lang="en-US" sz="2400" dirty="0"/>
                <a:t>-</a:t>
              </a:r>
              <a:r>
                <a:rPr lang="en-US" sz="2400" dirty="0">
                  <a:solidFill>
                    <a:srgbClr val="29D22A"/>
                  </a:solidFill>
                </a:rPr>
                <a:t>B</a:t>
              </a:r>
              <a:r>
                <a:rPr lang="en-US" sz="2400" dirty="0"/>
                <a:t>)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BA46ACE4-B5BD-AF74-F069-24047B9223B0}"/>
                </a:ext>
              </a:extLst>
            </p:cNvPr>
            <p:cNvSpPr txBox="1"/>
            <p:nvPr/>
          </p:nvSpPr>
          <p:spPr>
            <a:xfrm>
              <a:off x="4514451" y="172004"/>
              <a:ext cx="22733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TM-score: 0.83</a:t>
              </a:r>
            </a:p>
            <a:p>
              <a:pPr algn="ctr"/>
              <a:r>
                <a:rPr lang="en-US" sz="2400" dirty="0"/>
                <a:t>RMSD: 1.17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EA862B86-4C4D-38D2-C406-9EE4A1FEA3CE}"/>
                </a:ext>
              </a:extLst>
            </p:cNvPr>
            <p:cNvSpPr txBox="1"/>
            <p:nvPr/>
          </p:nvSpPr>
          <p:spPr>
            <a:xfrm>
              <a:off x="7044199" y="707509"/>
              <a:ext cx="24475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B2L11_HUMAN</a:t>
              </a:r>
              <a:endParaRPr lang="en-US" sz="2400" dirty="0">
                <a:solidFill>
                  <a:srgbClr val="00E1E0"/>
                </a:solidFill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FE562C2E-1655-AEF3-D163-985FACD5A2E7}"/>
                </a:ext>
              </a:extLst>
            </p:cNvPr>
            <p:cNvSpPr txBox="1"/>
            <p:nvPr/>
          </p:nvSpPr>
          <p:spPr>
            <a:xfrm>
              <a:off x="8473532" y="4036516"/>
              <a:ext cx="16343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16L_YLDV</a:t>
              </a:r>
              <a:endParaRPr lang="en-US" sz="2400" dirty="0">
                <a:solidFill>
                  <a:srgbClr val="29D22A"/>
                </a:solidFill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947A1645-40BF-E9A7-0079-9C039D049FE3}"/>
                </a:ext>
              </a:extLst>
            </p:cNvPr>
            <p:cNvSpPr txBox="1"/>
            <p:nvPr/>
          </p:nvSpPr>
          <p:spPr>
            <a:xfrm>
              <a:off x="483710" y="587502"/>
              <a:ext cx="23021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B2L11_HUMAN</a:t>
              </a:r>
              <a:endParaRPr lang="en-US" sz="2400" dirty="0">
                <a:solidFill>
                  <a:srgbClr val="00E1E0"/>
                </a:solidFill>
              </a:endParaRPr>
            </a:p>
          </p:txBody>
        </p:sp>
        <p:pic>
          <p:nvPicPr>
            <p:cNvPr id="314" name="Picture 313" descr="A close-up of several spirals&#10;&#10;Description automatically generated">
              <a:extLst>
                <a:ext uri="{FF2B5EF4-FFF2-40B4-BE49-F238E27FC236}">
                  <a16:creationId xmlns:a16="http://schemas.microsoft.com/office/drawing/2014/main" id="{FBA523D4-E76D-297D-0CFB-A88FB7139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822"/>
            <a:stretch/>
          </p:blipFill>
          <p:spPr>
            <a:xfrm>
              <a:off x="660400" y="668121"/>
              <a:ext cx="3661273" cy="5183463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EE16F083-BF31-D8BF-0180-C274977DA173}"/>
                </a:ext>
              </a:extLst>
            </p:cNvPr>
            <p:cNvSpPr txBox="1"/>
            <p:nvPr/>
          </p:nvSpPr>
          <p:spPr>
            <a:xfrm>
              <a:off x="2785829" y="5171431"/>
              <a:ext cx="16343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16L_YLDV</a:t>
              </a:r>
              <a:endParaRPr lang="en-US" sz="2400" dirty="0">
                <a:solidFill>
                  <a:srgbClr val="29D22A"/>
                </a:solidFill>
              </a:endParaRPr>
            </a:p>
          </p:txBody>
        </p:sp>
        <p:graphicFrame>
          <p:nvGraphicFramePr>
            <p:cNvPr id="316" name="Chart 315">
              <a:extLst>
                <a:ext uri="{FF2B5EF4-FFF2-40B4-BE49-F238E27FC236}">
                  <a16:creationId xmlns:a16="http://schemas.microsoft.com/office/drawing/2014/main" id="{778B706A-A7E1-802D-6156-77ABD0B3852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33446199"/>
                </p:ext>
              </p:extLst>
            </p:nvPr>
          </p:nvGraphicFramePr>
          <p:xfrm>
            <a:off x="3603015" y="1262118"/>
            <a:ext cx="2653471" cy="21668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3287739-BA03-F228-2EBA-491504C9AD50}"/>
              </a:ext>
            </a:extLst>
          </p:cNvPr>
          <p:cNvGrpSpPr/>
          <p:nvPr/>
        </p:nvGrpSpPr>
        <p:grpSpPr>
          <a:xfrm>
            <a:off x="10289347" y="6689058"/>
            <a:ext cx="10857205" cy="6513992"/>
            <a:chOff x="0" y="172004"/>
            <a:chExt cx="10857205" cy="6513992"/>
          </a:xfrm>
        </p:grpSpPr>
        <p:pic>
          <p:nvPicPr>
            <p:cNvPr id="318" name="Picture 317" descr="A close-up of a model of a plant&#10;&#10;Description automatically generated">
              <a:extLst>
                <a:ext uri="{FF2B5EF4-FFF2-40B4-BE49-F238E27FC236}">
                  <a16:creationId xmlns:a16="http://schemas.microsoft.com/office/drawing/2014/main" id="{C7EB0989-286B-2ECC-CA9D-4AA7AC8C4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675688"/>
              <a:ext cx="5676402" cy="6010308"/>
            </a:xfrm>
            <a:prstGeom prst="rect">
              <a:avLst/>
            </a:prstGeom>
          </p:spPr>
        </p:pic>
        <p:pic>
          <p:nvPicPr>
            <p:cNvPr id="319" name="Picture 318" descr="A green and blue spirals&#10;&#10;Description automatically generated with medium confidence">
              <a:extLst>
                <a:ext uri="{FF2B5EF4-FFF2-40B4-BE49-F238E27FC236}">
                  <a16:creationId xmlns:a16="http://schemas.microsoft.com/office/drawing/2014/main" id="{33435336-0282-1C5E-DEE6-89A499467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4882" r="5200"/>
            <a:stretch/>
          </p:blipFill>
          <p:spPr>
            <a:xfrm>
              <a:off x="5715000" y="843540"/>
              <a:ext cx="5104106" cy="3192976"/>
            </a:xfrm>
            <a:prstGeom prst="rect">
              <a:avLst/>
            </a:prstGeom>
          </p:spPr>
        </p:pic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2CEA5A45-0596-4264-DBA0-A048FDF3F129}"/>
                </a:ext>
              </a:extLst>
            </p:cNvPr>
            <p:cNvSpPr txBox="1"/>
            <p:nvPr/>
          </p:nvSpPr>
          <p:spPr>
            <a:xfrm>
              <a:off x="520702" y="178675"/>
              <a:ext cx="3835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AFM prediction (Score:0.64)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58AA8FD8-DEF4-B842-74E5-9C1EC8104EE4}"/>
                </a:ext>
              </a:extLst>
            </p:cNvPr>
            <p:cNvSpPr txBox="1"/>
            <p:nvPr/>
          </p:nvSpPr>
          <p:spPr>
            <a:xfrm>
              <a:off x="7682700" y="178675"/>
              <a:ext cx="2558334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PDB (6p7</a:t>
              </a:r>
              <a:r>
                <a:rPr lang="en-US" altLang="zh-CN" sz="2400" dirty="0"/>
                <a:t>y</a:t>
              </a:r>
              <a:r>
                <a:rPr lang="en-US" sz="2400" dirty="0"/>
                <a:t>: </a:t>
              </a:r>
              <a:r>
                <a:rPr lang="en-US" sz="2400" dirty="0">
                  <a:solidFill>
                    <a:srgbClr val="29D22A"/>
                  </a:solidFill>
                </a:rPr>
                <a:t>A</a:t>
              </a:r>
              <a:r>
                <a:rPr lang="en-US" sz="2400" dirty="0"/>
                <a:t>-</a:t>
              </a:r>
              <a:r>
                <a:rPr lang="en-US" sz="2400" dirty="0">
                  <a:solidFill>
                    <a:srgbClr val="00E1E0"/>
                  </a:solidFill>
                </a:rPr>
                <a:t>B</a:t>
              </a:r>
              <a:r>
                <a:rPr lang="en-US" sz="2400" dirty="0"/>
                <a:t>)</a:t>
              </a:r>
              <a:endParaRPr lang="en-US" b="1" dirty="0">
                <a:solidFill>
                  <a:srgbClr val="00E1E0"/>
                </a:solidFill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366B9B7-4467-AA10-9EC1-89EF802411D4}"/>
                </a:ext>
              </a:extLst>
            </p:cNvPr>
            <p:cNvSpPr txBox="1"/>
            <p:nvPr/>
          </p:nvSpPr>
          <p:spPr>
            <a:xfrm>
              <a:off x="4882751" y="172004"/>
              <a:ext cx="22733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TM-score: 0.83</a:t>
              </a:r>
            </a:p>
            <a:p>
              <a:pPr algn="ctr"/>
              <a:r>
                <a:rPr lang="en-US" sz="2400" dirty="0"/>
                <a:t>RMSD: 1.70</a:t>
              </a:r>
            </a:p>
          </p:txBody>
        </p:sp>
        <p:graphicFrame>
          <p:nvGraphicFramePr>
            <p:cNvPr id="323" name="Chart 322">
              <a:extLst>
                <a:ext uri="{FF2B5EF4-FFF2-40B4-BE49-F238E27FC236}">
                  <a16:creationId xmlns:a16="http://schemas.microsoft.com/office/drawing/2014/main" id="{CCE44631-6545-F07E-3E5C-C0411056F6D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58358749"/>
                </p:ext>
              </p:extLst>
            </p:nvPr>
          </p:nvGraphicFramePr>
          <p:xfrm>
            <a:off x="4425552" y="4036516"/>
            <a:ext cx="2635648" cy="22880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5"/>
            </a:graphicData>
          </a:graphic>
        </p:graphicFrame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9D0AB332-DFD2-299F-BFC3-8CF6D454E148}"/>
                </a:ext>
              </a:extLst>
            </p:cNvPr>
            <p:cNvSpPr txBox="1"/>
            <p:nvPr/>
          </p:nvSpPr>
          <p:spPr>
            <a:xfrm>
              <a:off x="8409670" y="600156"/>
              <a:ext cx="24475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EFNB2_HUMAN</a:t>
              </a:r>
              <a:endParaRPr lang="en-US" sz="2400" dirty="0">
                <a:solidFill>
                  <a:srgbClr val="00E1E0"/>
                </a:solidFill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FCFEDE01-D616-B1FA-A54B-0502229AEA7D}"/>
                </a:ext>
              </a:extLst>
            </p:cNvPr>
            <p:cNvSpPr txBox="1"/>
            <p:nvPr/>
          </p:nvSpPr>
          <p:spPr>
            <a:xfrm>
              <a:off x="7167921" y="3973535"/>
              <a:ext cx="1819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G_9MONO</a:t>
              </a:r>
              <a:endParaRPr lang="en-US" sz="2400" dirty="0">
                <a:solidFill>
                  <a:srgbClr val="29D22A"/>
                </a:solidFill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36EDFADC-680F-803D-8CBD-539B342A6D07}"/>
                </a:ext>
              </a:extLst>
            </p:cNvPr>
            <p:cNvSpPr txBox="1"/>
            <p:nvPr/>
          </p:nvSpPr>
          <p:spPr>
            <a:xfrm>
              <a:off x="4016086" y="975368"/>
              <a:ext cx="25583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E1E0"/>
                  </a:solidFill>
                </a:rPr>
                <a:t>EFNB2_HUMAN</a:t>
              </a:r>
              <a:endParaRPr lang="en-US" sz="2400" dirty="0">
                <a:solidFill>
                  <a:srgbClr val="00E1E0"/>
                </a:solidFill>
              </a:endParaRP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4082B52A-6FCD-EA9E-CDFC-CACF8A3E8FE2}"/>
                </a:ext>
              </a:extLst>
            </p:cNvPr>
            <p:cNvSpPr txBox="1"/>
            <p:nvPr/>
          </p:nvSpPr>
          <p:spPr>
            <a:xfrm>
              <a:off x="393212" y="640340"/>
              <a:ext cx="1819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29D22A"/>
                  </a:solidFill>
                </a:rPr>
                <a:t>G_9MONO</a:t>
              </a:r>
              <a:endParaRPr lang="en-US" sz="2400" dirty="0">
                <a:solidFill>
                  <a:srgbClr val="29D22A"/>
                </a:solidFill>
              </a:endParaRPr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CF8EBB7E-40A3-0FCF-7C81-F4963579AFA0}"/>
              </a:ext>
            </a:extLst>
          </p:cNvPr>
          <p:cNvSpPr txBox="1"/>
          <p:nvPr/>
        </p:nvSpPr>
        <p:spPr>
          <a:xfrm>
            <a:off x="196610" y="6277383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54479157-93A9-D5F6-10D4-02546FA4045A}"/>
              </a:ext>
            </a:extLst>
          </p:cNvPr>
          <p:cNvSpPr txBox="1"/>
          <p:nvPr/>
        </p:nvSpPr>
        <p:spPr>
          <a:xfrm>
            <a:off x="10317243" y="6277382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53195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</TotalTime>
  <Words>201</Words>
  <Application>Microsoft Office PowerPoint</Application>
  <PresentationFormat>Custom</PresentationFormat>
  <Paragraphs>65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DejaVu Sans</vt:lpstr>
      <vt:lpstr>Source Sans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 Li</dc:creator>
  <cp:lastModifiedBy>Le Li</cp:lastModifiedBy>
  <cp:revision>10</cp:revision>
  <dcterms:created xsi:type="dcterms:W3CDTF">2024-09-22T17:03:30Z</dcterms:created>
  <dcterms:modified xsi:type="dcterms:W3CDTF">2025-03-24T03:06:39Z</dcterms:modified>
</cp:coreProperties>
</file>